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
      <p:font typeface="Averag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verage-regular.fntdata"/><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b27c20927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b27c20927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5.xml"/><Relationship Id="rId5" Type="http://schemas.openxmlformats.org/officeDocument/2006/relationships/slide" Target="/ppt/slides/slide6.xml"/><Relationship Id="rId6" Type="http://schemas.openxmlformats.org/officeDocument/2006/relationships/slide" Target="/ppt/slid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96F3"/>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4098350" y="1137713"/>
            <a:ext cx="49899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Supply Chain Management</a:t>
            </a:r>
            <a:endParaRPr/>
          </a:p>
        </p:txBody>
      </p:sp>
      <p:sp>
        <p:nvSpPr>
          <p:cNvPr id="229" name="Google Shape;229;p17"/>
          <p:cNvSpPr txBox="1"/>
          <p:nvPr>
            <p:ph idx="1" type="subTitle"/>
          </p:nvPr>
        </p:nvSpPr>
        <p:spPr>
          <a:xfrm>
            <a:off x="5782150" y="2861475"/>
            <a:ext cx="3470700" cy="247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000"/>
              <a:t>Presented by:</a:t>
            </a:r>
            <a:endParaRPr b="1" sz="2000"/>
          </a:p>
          <a:p>
            <a:pPr indent="0" lvl="0" marL="0" rtl="0" algn="l">
              <a:lnSpc>
                <a:spcPct val="115000"/>
              </a:lnSpc>
              <a:spcBef>
                <a:spcPts val="1600"/>
              </a:spcBef>
              <a:spcAft>
                <a:spcPts val="0"/>
              </a:spcAft>
              <a:buNone/>
            </a:pPr>
            <a:r>
              <a:rPr lang="en-GB" sz="2000"/>
              <a:t>Aishwarya Venkatesan</a:t>
            </a:r>
            <a:endParaRPr sz="2000"/>
          </a:p>
          <a:p>
            <a:pPr indent="0" lvl="0" marL="0" rtl="0" algn="l">
              <a:lnSpc>
                <a:spcPct val="115000"/>
              </a:lnSpc>
              <a:spcBef>
                <a:spcPts val="1600"/>
              </a:spcBef>
              <a:spcAft>
                <a:spcPts val="0"/>
              </a:spcAft>
              <a:buNone/>
            </a:pPr>
            <a:r>
              <a:rPr lang="en-GB" sz="2000"/>
              <a:t>Sivaranjani S</a:t>
            </a:r>
            <a:endParaRPr sz="2000"/>
          </a:p>
          <a:p>
            <a:pPr indent="0" lvl="0" marL="0" rtl="0" algn="l">
              <a:lnSpc>
                <a:spcPct val="115000"/>
              </a:lnSpc>
              <a:spcBef>
                <a:spcPts val="1600"/>
              </a:spcBef>
              <a:spcAft>
                <a:spcPts val="0"/>
              </a:spcAft>
              <a:buNone/>
            </a:pPr>
            <a:r>
              <a:rPr lang="en-GB" sz="2000"/>
              <a:t>Ashwin Kumar</a:t>
            </a:r>
            <a:endParaRPr sz="2000"/>
          </a:p>
          <a:p>
            <a:pPr indent="0" lvl="0" marL="0" rtl="0" algn="l">
              <a:lnSpc>
                <a:spcPct val="115000"/>
              </a:lnSpc>
              <a:spcBef>
                <a:spcPts val="1600"/>
              </a:spcBef>
              <a:spcAft>
                <a:spcPts val="1600"/>
              </a:spcAft>
              <a:buNone/>
            </a:pPr>
            <a:r>
              <a:t/>
            </a:r>
            <a:endParaRPr/>
          </a:p>
        </p:txBody>
      </p:sp>
      <p:sp>
        <p:nvSpPr>
          <p:cNvPr id="230" name="Google Shape;230;p17"/>
          <p:cNvSpPr txBox="1"/>
          <p:nvPr/>
        </p:nvSpPr>
        <p:spPr>
          <a:xfrm>
            <a:off x="741425" y="100050"/>
            <a:ext cx="63843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300">
                <a:solidFill>
                  <a:schemeClr val="lt1"/>
                </a:solidFill>
                <a:latin typeface="Montserrat"/>
                <a:ea typeface="Montserrat"/>
                <a:cs typeface="Montserrat"/>
                <a:sym typeface="Montserrat"/>
              </a:rPr>
              <a:t>INFO 5100 APPLICATION ENGINEERING DEVELOPMENT</a:t>
            </a:r>
            <a:endParaRPr b="1" sz="2300">
              <a:solidFill>
                <a:schemeClr val="lt1"/>
              </a:solidFill>
              <a:latin typeface="Montserrat"/>
              <a:ea typeface="Montserrat"/>
              <a:cs typeface="Montserrat"/>
              <a:sym typeface="Montserrat"/>
            </a:endParaRPr>
          </a:p>
        </p:txBody>
      </p:sp>
      <p:pic>
        <p:nvPicPr>
          <p:cNvPr id="231" name="Google Shape;231;p17"/>
          <p:cNvPicPr preferRelativeResize="0"/>
          <p:nvPr/>
        </p:nvPicPr>
        <p:blipFill>
          <a:blip r:embed="rId3">
            <a:alphaModFix/>
          </a:blip>
          <a:stretch>
            <a:fillRect/>
          </a:stretch>
        </p:blipFill>
        <p:spPr>
          <a:xfrm>
            <a:off x="817050" y="2924500"/>
            <a:ext cx="2114550" cy="828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6"/>
          <p:cNvSpPr txBox="1"/>
          <p:nvPr>
            <p:ph type="title"/>
          </p:nvPr>
        </p:nvSpPr>
        <p:spPr>
          <a:xfrm>
            <a:off x="1297500" y="12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ER</a:t>
            </a:r>
            <a:endParaRPr/>
          </a:p>
        </p:txBody>
      </p:sp>
      <p:pic>
        <p:nvPicPr>
          <p:cNvPr id="302" name="Google Shape;302;p26"/>
          <p:cNvPicPr preferRelativeResize="0"/>
          <p:nvPr/>
        </p:nvPicPr>
        <p:blipFill>
          <a:blip r:embed="rId3">
            <a:alphaModFix/>
          </a:blip>
          <a:stretch>
            <a:fillRect/>
          </a:stretch>
        </p:blipFill>
        <p:spPr>
          <a:xfrm>
            <a:off x="2258875" y="553650"/>
            <a:ext cx="5929585" cy="42850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7"/>
          <p:cNvSpPr txBox="1"/>
          <p:nvPr>
            <p:ph type="title"/>
          </p:nvPr>
        </p:nvSpPr>
        <p:spPr>
          <a:xfrm>
            <a:off x="1297500" y="12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Further Developments</a:t>
            </a:r>
            <a:endParaRPr/>
          </a:p>
        </p:txBody>
      </p:sp>
      <p:sp>
        <p:nvSpPr>
          <p:cNvPr id="308" name="Google Shape;308;p27"/>
          <p:cNvSpPr txBox="1"/>
          <p:nvPr/>
        </p:nvSpPr>
        <p:spPr>
          <a:xfrm>
            <a:off x="1779250" y="828275"/>
            <a:ext cx="6708000" cy="32787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Smart Contracts with document upload and digital signature </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Document tracking and version control</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Model Lawyers </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Model Finance Team </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Model ERP based plugin</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Model government based organizations </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Taxation and savings</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An application on go to track orders and order </a:t>
            </a:r>
            <a:r>
              <a:rPr lang="en-GB" sz="1700">
                <a:solidFill>
                  <a:schemeClr val="lt1"/>
                </a:solidFill>
                <a:latin typeface="Lato"/>
                <a:ea typeface="Lato"/>
                <a:cs typeface="Lato"/>
                <a:sym typeface="Lato"/>
              </a:rPr>
              <a:t>status</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Process variation with the type of supply workflow incoterms (EXW, DAP, DDP &amp; CIF)</a:t>
            </a:r>
            <a:endParaRPr sz="1700">
              <a:solidFill>
                <a:schemeClr val="lt1"/>
              </a:solidFill>
              <a:latin typeface="Lato"/>
              <a:ea typeface="Lato"/>
              <a:cs typeface="Lato"/>
              <a:sym typeface="Lato"/>
            </a:endParaRPr>
          </a:p>
          <a:p>
            <a:pPr indent="-336550" lvl="0" marL="457200" rtl="0" algn="l">
              <a:spcBef>
                <a:spcPts val="0"/>
              </a:spcBef>
              <a:spcAft>
                <a:spcPts val="0"/>
              </a:spcAft>
              <a:buClr>
                <a:schemeClr val="lt1"/>
              </a:buClr>
              <a:buSzPts val="1700"/>
              <a:buFont typeface="Lato"/>
              <a:buAutoNum type="arabicPeriod"/>
            </a:pPr>
            <a:r>
              <a:rPr lang="en-GB" sz="1700">
                <a:solidFill>
                  <a:schemeClr val="lt1"/>
                </a:solidFill>
                <a:latin typeface="Lato"/>
                <a:ea typeface="Lato"/>
                <a:cs typeface="Lato"/>
                <a:sym typeface="Lato"/>
              </a:rPr>
              <a:t>Entry to block chain</a:t>
            </a:r>
            <a:endParaRPr sz="1700">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8"/>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14" name="Google Shape;314;p28"/>
          <p:cNvGrpSpPr/>
          <p:nvPr/>
        </p:nvGrpSpPr>
        <p:grpSpPr>
          <a:xfrm>
            <a:off x="4066820" y="1553491"/>
            <a:ext cx="3159984" cy="2439109"/>
            <a:chOff x="3553042" y="1657806"/>
            <a:chExt cx="3461100" cy="2671532"/>
          </a:xfrm>
        </p:grpSpPr>
        <p:sp>
          <p:nvSpPr>
            <p:cNvPr id="315" name="Google Shape;315;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3" name="Google Shape;323;p28"/>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4" name="Google Shape;324;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28"/>
          <p:cNvGrpSpPr/>
          <p:nvPr/>
        </p:nvGrpSpPr>
        <p:grpSpPr>
          <a:xfrm>
            <a:off x="6762480" y="2546254"/>
            <a:ext cx="1024386" cy="1522884"/>
            <a:chOff x="6505573" y="2745170"/>
            <a:chExt cx="1122000" cy="1668000"/>
          </a:xfrm>
        </p:grpSpPr>
        <p:sp>
          <p:nvSpPr>
            <p:cNvPr id="326" name="Google Shape;326;p2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0" name="Google Shape;330;p28"/>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31" name="Google Shape;331;p28"/>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8"/>
          <p:cNvGrpSpPr/>
          <p:nvPr/>
        </p:nvGrpSpPr>
        <p:grpSpPr>
          <a:xfrm>
            <a:off x="6405845" y="3121897"/>
            <a:ext cx="520684" cy="1036470"/>
            <a:chOff x="9543736" y="4486132"/>
            <a:chExt cx="570300" cy="1135235"/>
          </a:xfrm>
        </p:grpSpPr>
        <p:sp>
          <p:nvSpPr>
            <p:cNvPr id="333" name="Google Shape;333;p2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7" name="Google Shape;337;p28"/>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8" name="Google Shape;338;p28"/>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28"/>
          <p:cNvGrpSpPr/>
          <p:nvPr/>
        </p:nvGrpSpPr>
        <p:grpSpPr>
          <a:xfrm>
            <a:off x="7564804" y="3443361"/>
            <a:ext cx="455496" cy="692277"/>
            <a:chOff x="7384375" y="3728000"/>
            <a:chExt cx="498900" cy="758244"/>
          </a:xfrm>
        </p:grpSpPr>
        <p:sp>
          <p:nvSpPr>
            <p:cNvPr id="340" name="Google Shape;340;p2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8"/>
          <p:cNvGrpSpPr/>
          <p:nvPr/>
        </p:nvGrpSpPr>
        <p:grpSpPr>
          <a:xfrm>
            <a:off x="7564836" y="3561758"/>
            <a:ext cx="478081" cy="462776"/>
            <a:chOff x="7384385" y="3857442"/>
            <a:chExt cx="523637" cy="506874"/>
          </a:xfrm>
        </p:grpSpPr>
        <p:sp>
          <p:nvSpPr>
            <p:cNvPr id="345" name="Google Shape;345;p2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8"/>
            <p:cNvGrpSpPr/>
            <p:nvPr/>
          </p:nvGrpSpPr>
          <p:grpSpPr>
            <a:xfrm>
              <a:off x="7384385" y="3857442"/>
              <a:ext cx="523637" cy="498900"/>
              <a:chOff x="7384385" y="3857442"/>
              <a:chExt cx="523637" cy="498900"/>
            </a:xfrm>
          </p:grpSpPr>
          <p:sp>
            <p:nvSpPr>
              <p:cNvPr id="347" name="Google Shape;347;p2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9" name="Google Shape;349;p28"/>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0" name="Google Shape;350;p28"/>
          <p:cNvGrpSpPr/>
          <p:nvPr/>
        </p:nvGrpSpPr>
        <p:grpSpPr>
          <a:xfrm>
            <a:off x="8110843" y="3443361"/>
            <a:ext cx="435785" cy="692277"/>
            <a:chOff x="7982421" y="3727763"/>
            <a:chExt cx="477311" cy="758244"/>
          </a:xfrm>
        </p:grpSpPr>
        <p:sp>
          <p:nvSpPr>
            <p:cNvPr id="351" name="Google Shape;351;p2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9" name="Google Shape;359;p28"/>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96F3"/>
        </a:solidFill>
      </p:bgPr>
    </p:bg>
    <p:spTree>
      <p:nvGrpSpPr>
        <p:cNvPr id="235" name="Shape 235"/>
        <p:cNvGrpSpPr/>
        <p:nvPr/>
      </p:nvGrpSpPr>
      <p:grpSpPr>
        <a:xfrm>
          <a:off x="0" y="0"/>
          <a:ext cx="0" cy="0"/>
          <a:chOff x="0" y="0"/>
          <a:chExt cx="0" cy="0"/>
        </a:xfrm>
      </p:grpSpPr>
      <p:sp>
        <p:nvSpPr>
          <p:cNvPr id="236" name="Google Shape;236;p18"/>
          <p:cNvSpPr txBox="1"/>
          <p:nvPr>
            <p:ph type="title"/>
          </p:nvPr>
        </p:nvSpPr>
        <p:spPr>
          <a:xfrm>
            <a:off x="1235700" y="23675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Contents</a:t>
            </a:r>
            <a:endParaRPr/>
          </a:p>
        </p:txBody>
      </p:sp>
      <p:sp>
        <p:nvSpPr>
          <p:cNvPr id="237" name="Google Shape;237;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8" name="Google Shape;238;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Understanding the flow</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40" name="Google Shape;240;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Target audience</a:t>
            </a:r>
            <a:endParaRPr sz="1800">
              <a:solidFill>
                <a:srgbClr val="CACACA"/>
              </a:solidFill>
              <a:latin typeface="Average"/>
              <a:ea typeface="Average"/>
              <a:cs typeface="Average"/>
              <a:sym typeface="Average"/>
            </a:endParaRPr>
          </a:p>
        </p:txBody>
      </p:sp>
      <p:sp>
        <p:nvSpPr>
          <p:cNvPr id="241" name="Google Shape;241;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Market trends</a:t>
            </a:r>
            <a:endParaRPr sz="1800">
              <a:solidFill>
                <a:srgbClr val="CACACA"/>
              </a:solidFill>
              <a:latin typeface="Average"/>
              <a:ea typeface="Average"/>
              <a:cs typeface="Average"/>
              <a:sym typeface="Average"/>
            </a:endParaRPr>
          </a:p>
        </p:txBody>
      </p:sp>
      <p:sp>
        <p:nvSpPr>
          <p:cNvPr id="242" name="Google Shape;242;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Advanced Features</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8" name="Google Shape;248;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a tool based on the broker model of business. This tool is useful for the organizations who are usually involved in cross border shipments as a daily part of the business. With enormous amounts of daily movement of material to cross border, </a:t>
            </a:r>
            <a:r>
              <a:rPr lang="en-GB"/>
              <a:t>usually</a:t>
            </a:r>
            <a:r>
              <a:rPr lang="en-GB"/>
              <a:t> the cargo is on heavy weighting time or unattended without knowing the </a:t>
            </a:r>
            <a:r>
              <a:rPr lang="en-GB"/>
              <a:t>details</a:t>
            </a:r>
            <a:r>
              <a:rPr lang="en-GB"/>
              <a:t> like proper documentation, ETA (Estimated time of Arrival/Pickup) or ETD (Estimated time of Departure or Delivery). </a:t>
            </a:r>
            <a:endParaRPr/>
          </a:p>
          <a:p>
            <a:pPr indent="0" lvl="0" marL="0" rtl="0" algn="l">
              <a:spcBef>
                <a:spcPts val="1600"/>
              </a:spcBef>
              <a:spcAft>
                <a:spcPts val="0"/>
              </a:spcAft>
              <a:buNone/>
            </a:pPr>
            <a:r>
              <a:rPr lang="en-GB"/>
              <a:t>To lean the whole sequence and remove the brokers involved </a:t>
            </a:r>
            <a:r>
              <a:rPr lang="en-GB"/>
              <a:t>in between</a:t>
            </a:r>
            <a:r>
              <a:rPr lang="en-GB"/>
              <a:t> a buyer and seller, this tool will guide both buyer and seller to work in sync </a:t>
            </a:r>
            <a:r>
              <a:rPr lang="en-GB"/>
              <a:t>in spite</a:t>
            </a:r>
            <a:r>
              <a:rPr lang="en-GB"/>
              <a:t> of being in various ERP (Enterprise Resource Planning) </a:t>
            </a:r>
            <a:endParaRPr/>
          </a:p>
          <a:p>
            <a:pPr indent="0" lvl="0" marL="0" rtl="0" algn="l">
              <a:spcBef>
                <a:spcPts val="1600"/>
              </a:spcBef>
              <a:spcAft>
                <a:spcPts val="0"/>
              </a:spcAft>
              <a:buNone/>
            </a:pPr>
            <a:r>
              <a:rPr lang="en-GB"/>
              <a:t>The brokers involve from the early stage of start of shipment till the delivery like (pick up executer, outbound custom broker, outbound agent, port agents, shipping booking agent, inbound port agents, </a:t>
            </a:r>
            <a:r>
              <a:rPr lang="en-GB"/>
              <a:t>inbound</a:t>
            </a:r>
            <a:r>
              <a:rPr lang="en-GB"/>
              <a:t> agent, inbound custom agent, inbound custom broker and collection agent.</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Supply Flow</a:t>
            </a:r>
            <a:endParaRPr/>
          </a:p>
        </p:txBody>
      </p:sp>
      <p:sp>
        <p:nvSpPr>
          <p:cNvPr id="254" name="Google Shape;254;p20"/>
          <p:cNvSpPr txBox="1"/>
          <p:nvPr/>
        </p:nvSpPr>
        <p:spPr>
          <a:xfrm>
            <a:off x="1297500" y="10253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63425" y="10253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For any supply chain to start, there is a PO to the start of the workflow in the ERP at the Buyer and the </a:t>
            </a:r>
            <a:r>
              <a:rPr lang="en-GB">
                <a:solidFill>
                  <a:srgbClr val="FFFFFF"/>
                </a:solidFill>
              </a:rPr>
              <a:t>confirmation in terms of </a:t>
            </a:r>
            <a:r>
              <a:rPr lang="en-GB">
                <a:solidFill>
                  <a:srgbClr val="FFFFFF"/>
                </a:solidFill>
              </a:rPr>
              <a:t> an invoice from the Seller.</a:t>
            </a:r>
            <a:endParaRPr>
              <a:solidFill>
                <a:srgbClr val="FFFFFF"/>
              </a:solidFill>
            </a:endParaRPr>
          </a:p>
        </p:txBody>
      </p:sp>
      <p:sp>
        <p:nvSpPr>
          <p:cNvPr id="256" name="Google Shape;256;p20"/>
          <p:cNvSpPr txBox="1"/>
          <p:nvPr/>
        </p:nvSpPr>
        <p:spPr>
          <a:xfrm>
            <a:off x="1256200" y="17629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2063425" y="16817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Supply starts post the agreement of the documents which are mutually signed by the stakeholders to continue. Based on the locations of the parties, the respective middlemen here the Shippers are </a:t>
            </a:r>
            <a:r>
              <a:rPr lang="en-GB">
                <a:solidFill>
                  <a:srgbClr val="FFFFFF"/>
                </a:solidFill>
              </a:rPr>
              <a:t>allotted.</a:t>
            </a:r>
            <a:endParaRPr>
              <a:solidFill>
                <a:srgbClr val="FFFFFF"/>
              </a:solidFill>
            </a:endParaRPr>
          </a:p>
        </p:txBody>
      </p:sp>
      <p:sp>
        <p:nvSpPr>
          <p:cNvPr id="258" name="Google Shape;258;p20"/>
          <p:cNvSpPr txBox="1"/>
          <p:nvPr/>
        </p:nvSpPr>
        <p:spPr>
          <a:xfrm>
            <a:off x="1297500" y="24587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9" name="Google Shape;259;p20"/>
          <p:cNvSpPr txBox="1"/>
          <p:nvPr>
            <p:ph idx="1" type="body"/>
          </p:nvPr>
        </p:nvSpPr>
        <p:spPr>
          <a:xfrm>
            <a:off x="2063425" y="24854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Once the middle ground vendors are selected, the containment is executed to the next mover as and when that they are received and pushed as a chain</a:t>
            </a:r>
            <a:endParaRPr>
              <a:solidFill>
                <a:srgbClr val="FFFFFF"/>
              </a:solidFill>
            </a:endParaRPr>
          </a:p>
        </p:txBody>
      </p:sp>
      <p:sp>
        <p:nvSpPr>
          <p:cNvPr id="260" name="Google Shape;260;p20"/>
          <p:cNvSpPr txBox="1"/>
          <p:nvPr/>
        </p:nvSpPr>
        <p:spPr>
          <a:xfrm>
            <a:off x="1297500" y="32180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61" name="Google Shape;261;p20"/>
          <p:cNvSpPr txBox="1"/>
          <p:nvPr>
            <p:ph idx="1" type="body"/>
          </p:nvPr>
        </p:nvSpPr>
        <p:spPr>
          <a:xfrm>
            <a:off x="2145225" y="32180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Understanding the nature of the shipment, it goes for the custom clearance and to a cross border shipper who takes the same and delivers on other land where the customs is ready for an audit.</a:t>
            </a:r>
            <a:endParaRPr>
              <a:solidFill>
                <a:srgbClr val="FFFFFF"/>
              </a:solidFill>
            </a:endParaRPr>
          </a:p>
        </p:txBody>
      </p:sp>
      <p:sp>
        <p:nvSpPr>
          <p:cNvPr id="262" name="Google Shape;262;p20"/>
          <p:cNvSpPr txBox="1"/>
          <p:nvPr/>
        </p:nvSpPr>
        <p:spPr>
          <a:xfrm>
            <a:off x="1221300" y="40562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263" name="Google Shape;263;p20"/>
          <p:cNvSpPr txBox="1"/>
          <p:nvPr>
            <p:ph idx="1" type="body"/>
          </p:nvPr>
        </p:nvSpPr>
        <p:spPr>
          <a:xfrm>
            <a:off x="2069025" y="40562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clearance agents are then placed at the respective locations for ensuring the </a:t>
            </a:r>
            <a:r>
              <a:rPr lang="en-GB">
                <a:solidFill>
                  <a:srgbClr val="FFFFFF"/>
                </a:solidFill>
              </a:rPr>
              <a:t>documentations are valid and clearance and shipping is performed to the end customer. </a:t>
            </a:r>
            <a:r>
              <a:rPr lang="en-GB">
                <a:solidFill>
                  <a:srgbClr val="FFFFFF"/>
                </a:solidFill>
              </a:rPr>
              <a:t> </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9" name="Google Shape;269;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This tool focuses on elimination of middlemen/broker/agents in a shipping </a:t>
            </a:r>
            <a:r>
              <a:rPr lang="en-GB"/>
              <a:t>senario</a:t>
            </a:r>
            <a:r>
              <a:rPr lang="en-GB"/>
              <a:t> to a </a:t>
            </a:r>
            <a:r>
              <a:rPr lang="en-GB"/>
              <a:t>minimalist</a:t>
            </a:r>
            <a:r>
              <a:rPr lang="en-GB"/>
              <a:t> way which ensures faster communication and clearance of road blocks directly for the end customers in any type of delay caused in the supply chain process. Overall ensure zero time on follow-ups and rework conditions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75" name="Google Shape;275;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This tool focuses on a global perspective manufacturers, buyers, sellers, distributors, shippers, 3rd party labelers etc.</a:t>
            </a:r>
            <a:endParaRPr/>
          </a:p>
        </p:txBody>
      </p:sp>
      <p:pic>
        <p:nvPicPr>
          <p:cNvPr descr="offset_comp_267026.jpg" id="276" name="Google Shape;276;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7" name="Google Shape;277;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8" name="Google Shape;278;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9" name="Google Shape;279;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descr="image" id="284" name="Google Shape;284;p23"/>
          <p:cNvPicPr preferRelativeResize="0"/>
          <p:nvPr/>
        </p:nvPicPr>
        <p:blipFill>
          <a:blip r:embed="rId3">
            <a:alphaModFix/>
          </a:blip>
          <a:stretch>
            <a:fillRect/>
          </a:stretch>
        </p:blipFill>
        <p:spPr>
          <a:xfrm>
            <a:off x="1244600" y="634000"/>
            <a:ext cx="7706100" cy="369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4"/>
          <p:cNvSpPr txBox="1"/>
          <p:nvPr>
            <p:ph type="title"/>
          </p:nvPr>
        </p:nvSpPr>
        <p:spPr>
          <a:xfrm>
            <a:off x="1174775" y="853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Sequence Diagram</a:t>
            </a:r>
            <a:endParaRPr/>
          </a:p>
        </p:txBody>
      </p:sp>
      <p:pic>
        <p:nvPicPr>
          <p:cNvPr id="290" name="Google Shape;290;p24"/>
          <p:cNvPicPr preferRelativeResize="0"/>
          <p:nvPr/>
        </p:nvPicPr>
        <p:blipFill>
          <a:blip r:embed="rId3">
            <a:alphaModFix/>
          </a:blip>
          <a:stretch>
            <a:fillRect/>
          </a:stretch>
        </p:blipFill>
        <p:spPr>
          <a:xfrm>
            <a:off x="2207750" y="683825"/>
            <a:ext cx="5493340" cy="4154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5"/>
          <p:cNvSpPr txBox="1"/>
          <p:nvPr>
            <p:ph type="title"/>
          </p:nvPr>
        </p:nvSpPr>
        <p:spPr>
          <a:xfrm>
            <a:off x="1297500" y="12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Class Diagram</a:t>
            </a:r>
            <a:endParaRPr/>
          </a:p>
        </p:txBody>
      </p:sp>
      <p:pic>
        <p:nvPicPr>
          <p:cNvPr id="296" name="Google Shape;296;p25"/>
          <p:cNvPicPr preferRelativeResize="0"/>
          <p:nvPr/>
        </p:nvPicPr>
        <p:blipFill>
          <a:blip r:embed="rId3">
            <a:alphaModFix/>
          </a:blip>
          <a:stretch>
            <a:fillRect/>
          </a:stretch>
        </p:blipFill>
        <p:spPr>
          <a:xfrm>
            <a:off x="1451050" y="615825"/>
            <a:ext cx="5972777" cy="43920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